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5"/>
  </p:notesMasterIdLst>
  <p:sldIdLst>
    <p:sldId id="345" r:id="rId2"/>
    <p:sldId id="257" r:id="rId3"/>
    <p:sldId id="281" r:id="rId4"/>
    <p:sldId id="370" r:id="rId5"/>
    <p:sldId id="328" r:id="rId6"/>
    <p:sldId id="282" r:id="rId7"/>
    <p:sldId id="372" r:id="rId8"/>
    <p:sldId id="360" r:id="rId9"/>
    <p:sldId id="347" r:id="rId10"/>
    <p:sldId id="348" r:id="rId11"/>
    <p:sldId id="361" r:id="rId12"/>
    <p:sldId id="363" r:id="rId13"/>
    <p:sldId id="351" r:id="rId14"/>
    <p:sldId id="364" r:id="rId15"/>
    <p:sldId id="365" r:id="rId16"/>
    <p:sldId id="336" r:id="rId17"/>
    <p:sldId id="371" r:id="rId18"/>
    <p:sldId id="373" r:id="rId19"/>
    <p:sldId id="368" r:id="rId20"/>
    <p:sldId id="369" r:id="rId21"/>
    <p:sldId id="358" r:id="rId22"/>
    <p:sldId id="293" r:id="rId23"/>
    <p:sldId id="259" r:id="rId24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FFC000"/>
    <a:srgbClr val="FFFF00"/>
    <a:srgbClr val="003399"/>
    <a:srgbClr val="FFF2CC"/>
    <a:srgbClr val="3366CC"/>
    <a:srgbClr val="DAE3F3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2662" autoAdjust="0"/>
  </p:normalViewPr>
  <p:slideViewPr>
    <p:cSldViewPr snapToGrid="0">
      <p:cViewPr varScale="1">
        <p:scale>
          <a:sx n="80" d="100"/>
          <a:sy n="80" d="100"/>
        </p:scale>
        <p:origin x="773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81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3944A4D-1D05-4FAA-BAD5-EBCDDF809544}" type="datetimeFigureOut">
              <a:rPr lang="en-US" smtClean="0"/>
              <a:t>29/11/2022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DAEF0E8-5A1E-48D2-B79C-54B8EC8740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323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7531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6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477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4927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097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541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566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880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64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00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314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/>
              <a:t>Why Distributed System?</a:t>
            </a:r>
          </a:p>
          <a:p>
            <a:pPr marL="461963" lvl="1" indent="-177800">
              <a:buFont typeface="Arial" panose="020B0604020202020204" pitchFamily="34" charset="0"/>
              <a:buChar char="•"/>
            </a:pPr>
            <a:r>
              <a:rPr lang="en-US" sz="1600" dirty="0"/>
              <a:t>Handling massive data</a:t>
            </a:r>
          </a:p>
          <a:p>
            <a:pPr marL="461963" lvl="1" indent="-177800">
              <a:buFont typeface="Arial" panose="020B0604020202020204" pitchFamily="34" charset="0"/>
              <a:buChar char="•"/>
            </a:pPr>
            <a:r>
              <a:rPr lang="en-US" sz="1600" dirty="0"/>
              <a:t>Real-Time data processing</a:t>
            </a:r>
          </a:p>
          <a:p>
            <a:pPr marL="461963" lvl="1" indent="-177800">
              <a:buFont typeface="Arial" panose="020B0604020202020204" pitchFamily="34" charset="0"/>
              <a:buChar char="•"/>
            </a:pPr>
            <a:r>
              <a:rPr lang="en-US" sz="1600" dirty="0"/>
              <a:t>Real-time situation awareness</a:t>
            </a:r>
          </a:p>
          <a:p>
            <a:pPr marL="231775" indent="-231775">
              <a:buFont typeface="Wingdings" panose="05000000000000000000" pitchFamily="2" charset="2"/>
              <a:buChar char="§"/>
            </a:pPr>
            <a:r>
              <a:rPr lang="en-US" sz="1600" dirty="0"/>
              <a:t>Camera-based people counting</a:t>
            </a:r>
          </a:p>
          <a:p>
            <a:pPr marL="682625" lvl="1" indent="-225425">
              <a:buFont typeface="Arial" panose="020B0604020202020204" pitchFamily="34" charset="0"/>
              <a:buChar char="•"/>
            </a:pPr>
            <a:r>
              <a:rPr lang="en-US" sz="1600" dirty="0"/>
              <a:t>1 image </a:t>
            </a:r>
            <a:r>
              <a:rPr lang="en-US" sz="1600" dirty="0">
                <a:sym typeface="Wingdings" panose="05000000000000000000" pitchFamily="2" charset="2"/>
              </a:rPr>
              <a:t> 100ms </a:t>
            </a:r>
            <a:r>
              <a:rPr lang="en-US" sz="1600" dirty="0">
                <a:solidFill>
                  <a:srgbClr val="3366CC"/>
                </a:solidFill>
                <a:sym typeface="Wingdings" panose="05000000000000000000" pitchFamily="2" charset="2"/>
              </a:rPr>
              <a:t>[39]</a:t>
            </a:r>
            <a:endParaRPr lang="en-US" sz="1600" dirty="0">
              <a:solidFill>
                <a:srgbClr val="3366CC"/>
              </a:solidFill>
            </a:endParaRPr>
          </a:p>
          <a:p>
            <a:pPr marL="682625" lvl="1" indent="-225425">
              <a:buFont typeface="Arial" panose="020B0604020202020204" pitchFamily="34" charset="0"/>
              <a:buChar char="•"/>
            </a:pPr>
            <a:r>
              <a:rPr lang="en-US" sz="1600" dirty="0"/>
              <a:t>100 images </a:t>
            </a:r>
            <a:r>
              <a:rPr lang="en-US" sz="1600" dirty="0">
                <a:sym typeface="Wingdings" panose="05000000000000000000" pitchFamily="2" charset="2"/>
              </a:rPr>
              <a:t> 10s</a:t>
            </a:r>
          </a:p>
          <a:p>
            <a:pPr marL="682625" lvl="1" indent="-225425">
              <a:buFont typeface="Arial" panose="020B0604020202020204" pitchFamily="34" charset="0"/>
              <a:buChar char="•"/>
            </a:pPr>
            <a:r>
              <a:rPr lang="en-US" sz="1600" dirty="0"/>
              <a:t>1000 images </a:t>
            </a:r>
            <a:r>
              <a:rPr lang="en-US" sz="1600" dirty="0">
                <a:sym typeface="Wingdings" panose="05000000000000000000" pitchFamily="2" charset="2"/>
              </a:rPr>
              <a:t> 100s</a:t>
            </a:r>
            <a:endParaRPr lang="en-US" sz="16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080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485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AEF0E8-5A1E-48D2-B79C-54B8EC87404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024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791627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849719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624483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148410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76486"/>
            <a:ext cx="9144000" cy="218131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			     Van-Quyet Nguyen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Media and Applications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3400" y="6604185"/>
            <a:ext cx="4038600" cy="25603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      </a:t>
            </a:r>
            <a:fld id="{5B45A43D-D118-44F9-8EC5-024F7BEE870D}" type="datetime4">
              <a:rPr lang="en-US" smtClean="0"/>
              <a:pPr/>
              <a:t>29/11/2022</a:t>
            </a:fld>
            <a:r>
              <a:rPr lang="en-US" dirty="0"/>
              <a:t>		</a:t>
            </a:r>
            <a:r>
              <a:rPr lang="en-US"/>
              <a:t>	</a:t>
            </a:r>
            <a:fld id="{7CA70475-4029-4739-AEDF-17DB4CB9266D}" type="slidenum">
              <a:rPr lang="en-US" smtClean="0"/>
              <a:pPr/>
              <a:t>‹#›</a:t>
            </a:fld>
            <a:r>
              <a:rPr lang="en-US"/>
              <a:t>/26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915D834-B008-40A8-811B-DB6AECDF7C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0" y="-3385"/>
            <a:ext cx="6096000" cy="256032"/>
          </a:xfrm>
          <a:prstGeom prst="rect">
            <a:avLst/>
          </a:prstGeom>
          <a:solidFill>
            <a:srgbClr val="000066"/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C449BF4D-A944-49CA-B473-C8CF636E5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-3385"/>
            <a:ext cx="6096000" cy="256032"/>
          </a:xfrm>
          <a:prstGeom prst="rect">
            <a:avLst/>
          </a:prstGeom>
          <a:solidFill>
            <a:srgbClr val="3366CC"/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2354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-3385"/>
            <a:ext cx="6096000" cy="256032"/>
          </a:xfrm>
          <a:prstGeom prst="rect">
            <a:avLst/>
          </a:prstGeom>
          <a:solidFill>
            <a:srgbClr val="000066"/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170779"/>
            <a:ext cx="10509027" cy="5018889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0" y="-3385"/>
            <a:ext cx="6096000" cy="256032"/>
          </a:xfrm>
          <a:prstGeom prst="rect">
            <a:avLst/>
          </a:prstGeom>
          <a:solidFill>
            <a:srgbClr val="3366CC"/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			     Van-Quyet Nguyen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solidFill>
            <a:srgbClr val="3366CC"/>
          </a:solidFill>
        </p:spPr>
        <p:txBody>
          <a:bodyPr/>
          <a:lstStyle/>
          <a:p>
            <a:r>
              <a:rPr lang="en-US"/>
              <a:t>Smart Media and Applications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153400" y="6604185"/>
            <a:ext cx="4038600" cy="25603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      </a:t>
            </a:r>
            <a:fld id="{E35DF072-6EB4-4F54-B842-DCD65B4DF469}" type="datetime4">
              <a:rPr lang="en-US" smtClean="0"/>
              <a:pPr/>
              <a:t>29/11/2022</a:t>
            </a:fld>
            <a:r>
              <a:rPr lang="en-US" dirty="0"/>
              <a:t>		</a:t>
            </a:r>
            <a:r>
              <a:rPr lang="en-US"/>
              <a:t>	</a:t>
            </a:r>
            <a:fld id="{7CA70475-4029-4739-AEDF-17DB4CB9266D}" type="slidenum">
              <a:rPr lang="en-US" smtClean="0"/>
              <a:pPr/>
              <a:t>‹#›</a:t>
            </a:fld>
            <a:r>
              <a:rPr lang="en-US"/>
              <a:t>/26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B7252E5-EAE5-401F-A897-6DB5A4E01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6032"/>
            <a:ext cx="12192000" cy="512064"/>
          </a:xfrm>
          <a:prstGeom prst="rect">
            <a:avLst/>
          </a:prstGeom>
          <a:gradFill>
            <a:gsLst>
              <a:gs pos="0">
                <a:srgbClr val="3366CC"/>
              </a:gs>
              <a:gs pos="50000">
                <a:srgbClr val="003399"/>
              </a:gs>
              <a:gs pos="100000">
                <a:srgbClr val="000066"/>
              </a:gs>
            </a:gsLst>
            <a:lin ang="0" scaled="1"/>
          </a:gradFill>
        </p:spPr>
        <p:txBody>
          <a:bodyPr>
            <a:normAutofit/>
          </a:bodyPr>
          <a:lstStyle>
            <a:lvl1pPr marL="457200">
              <a:lnSpc>
                <a:spcPct val="100000"/>
              </a:lnSpc>
              <a:spcBef>
                <a:spcPts val="0"/>
              </a:spcBef>
              <a:defRPr lang="en-US" sz="2400" b="0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266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170779"/>
            <a:ext cx="5157787" cy="50188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3" y="1170779"/>
            <a:ext cx="5183188" cy="50188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			     Van-Quyet Nguyen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Media and Applications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      </a:t>
            </a:r>
            <a:fld id="{3811DDB3-F706-4EC7-AA8E-60C4384D8DE6}" type="datetime4">
              <a:rPr lang="en-US" smtClean="0"/>
              <a:pPr/>
              <a:t>29/11/2022</a:t>
            </a:fld>
            <a:r>
              <a:rPr lang="en-US" dirty="0"/>
              <a:t>		</a:t>
            </a:r>
            <a:r>
              <a:rPr lang="en-US"/>
              <a:t>	</a:t>
            </a:r>
            <a:fld id="{7CA70475-4029-4739-AEDF-17DB4CB9266D}" type="slidenum">
              <a:rPr lang="en-US" smtClean="0"/>
              <a:pPr/>
              <a:t>‹#›</a:t>
            </a:fld>
            <a:r>
              <a:rPr lang="en-US"/>
              <a:t>/26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DC640F6-2F29-4703-808B-45E42D62D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-3385"/>
            <a:ext cx="6096000" cy="256032"/>
          </a:xfrm>
          <a:prstGeom prst="rect">
            <a:avLst/>
          </a:prstGeom>
          <a:solidFill>
            <a:srgbClr val="000066"/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E545CD4-6D79-4BC9-B964-60A9670C04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-3385"/>
            <a:ext cx="6096000" cy="256032"/>
          </a:xfrm>
          <a:prstGeom prst="rect">
            <a:avLst/>
          </a:prstGeom>
          <a:solidFill>
            <a:srgbClr val="3366CC"/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4843F40-0937-474A-A2C3-7E5A670FF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6032"/>
            <a:ext cx="12192000" cy="512064"/>
          </a:xfrm>
          <a:prstGeom prst="rect">
            <a:avLst/>
          </a:prstGeom>
          <a:gradFill>
            <a:gsLst>
              <a:gs pos="0">
                <a:srgbClr val="3366CC"/>
              </a:gs>
              <a:gs pos="50000">
                <a:srgbClr val="003399"/>
              </a:gs>
              <a:gs pos="100000">
                <a:srgbClr val="000066"/>
              </a:gs>
            </a:gsLst>
            <a:lin ang="0" scaled="1"/>
          </a:gradFill>
        </p:spPr>
        <p:txBody>
          <a:bodyPr>
            <a:normAutofit/>
          </a:bodyPr>
          <a:lstStyle>
            <a:lvl1pPr marL="457200">
              <a:lnSpc>
                <a:spcPct val="100000"/>
              </a:lnSpc>
              <a:spcBef>
                <a:spcPts val="0"/>
              </a:spcBef>
              <a:defRPr lang="en-US" sz="2400" b="0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816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			     Van-Quyet Nguyen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Media and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      </a:t>
            </a:r>
            <a:fld id="{9831DA23-343F-4C66-9A46-2CD61D3420CE}" type="datetime4">
              <a:rPr lang="en-US" smtClean="0"/>
              <a:pPr/>
              <a:t>29/11/2022</a:t>
            </a:fld>
            <a:r>
              <a:rPr lang="en-US" dirty="0"/>
              <a:t>		</a:t>
            </a:r>
            <a:r>
              <a:rPr lang="en-US"/>
              <a:t>	</a:t>
            </a:r>
            <a:fld id="{7CA70475-4029-4739-AEDF-17DB4CB9266D}" type="slidenum">
              <a:rPr lang="en-US" smtClean="0"/>
              <a:pPr/>
              <a:t>‹#›</a:t>
            </a:fld>
            <a:r>
              <a:rPr lang="en-US"/>
              <a:t>/26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3B1C5B9-37C4-46F2-A248-9405A3EC0FD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0" y="-3385"/>
            <a:ext cx="6096000" cy="256032"/>
          </a:xfrm>
          <a:prstGeom prst="rect">
            <a:avLst/>
          </a:prstGeom>
          <a:solidFill>
            <a:srgbClr val="000066"/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F5E9C2C-4033-42A9-8FCB-06CF5C89A5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-3385"/>
            <a:ext cx="6096000" cy="256032"/>
          </a:xfrm>
          <a:prstGeom prst="rect">
            <a:avLst/>
          </a:prstGeom>
          <a:solidFill>
            <a:srgbClr val="3366CC"/>
          </a:solidFill>
        </p:spPr>
        <p:txBody>
          <a:bodyPr anchor="b">
            <a:norm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54575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96823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532211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170978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783632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199912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44860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641795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725018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			     Van-Quyet Nguyen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Smart Media and Applications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smtClean="0"/>
              <a:t>      </a:t>
            </a:r>
            <a:fld id="{62C1B4B8-2120-49E4-A634-6A5AFBB7D74B}" type="datetime4">
              <a:rPr lang="en-US" smtClean="0"/>
              <a:pPr algn="l"/>
              <a:t>29/11/2022</a:t>
            </a:fld>
            <a:r>
              <a:rPr lang="en-US" smtClean="0"/>
              <a:t>			</a:t>
            </a:r>
            <a:fld id="{7CA70475-4029-4739-AEDF-17DB4CB9266D}" type="slidenum">
              <a:rPr lang="en-US" smtClean="0"/>
              <a:pPr algn="l"/>
              <a:t>‹#›</a:t>
            </a:fld>
            <a:r>
              <a:rPr lang="en-US" smtClean="0"/>
              <a:t>/26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501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1</a:t>
            </a:fld>
            <a:r>
              <a:rPr lang="en-US" dirty="0" smtClean="0">
                <a:solidFill>
                  <a:schemeClr val="bg1"/>
                </a:solidFill>
              </a:rPr>
              <a:t>/22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D3B69A-70C7-43F3-A96D-A60D7B5FDCAF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8213072-093B-45E4-9B55-E66163DBA7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C5622C9-86F1-4D5A-B3F9-3C023C0C6646}"/>
              </a:ext>
            </a:extLst>
          </p:cNvPr>
          <p:cNvSpPr/>
          <p:nvPr/>
        </p:nvSpPr>
        <p:spPr>
          <a:xfrm>
            <a:off x="1918351" y="865389"/>
            <a:ext cx="8355296" cy="1395604"/>
          </a:xfrm>
          <a:prstGeom prst="roundRect">
            <a:avLst/>
          </a:prstGeom>
          <a:solidFill>
            <a:srgbClr val="003399"/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 Big Data Platform for Real-Time</a:t>
            </a:r>
          </a:p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Video Surveillance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E0D1B67-D66B-422E-8252-4A98A6259743}"/>
              </a:ext>
            </a:extLst>
          </p:cNvPr>
          <p:cNvSpPr/>
          <p:nvPr/>
        </p:nvSpPr>
        <p:spPr>
          <a:xfrm>
            <a:off x="1530186" y="5342416"/>
            <a:ext cx="91439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Presenter: 	</a:t>
            </a:r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Quang-Thinh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Dam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5B8052-3D21-4408-B038-6D4BCE2B9C3E}"/>
              </a:ext>
            </a:extLst>
          </p:cNvPr>
          <p:cNvSpPr/>
          <p:nvPr/>
        </p:nvSpPr>
        <p:spPr>
          <a:xfrm>
            <a:off x="1918351" y="2720143"/>
            <a:ext cx="83552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-Thu-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Trang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</a:t>
            </a:r>
            <a:r>
              <a:rPr lang="en-US" sz="2000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Quang-Thinh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Dam</a:t>
            </a:r>
            <a:r>
              <a:rPr lang="en-US" sz="2000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Tai-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Huy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</a:t>
            </a:r>
            <a:r>
              <a:rPr lang="en-US" sz="2000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algn="ctr"/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Quyet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-Thang Huynh</a:t>
            </a:r>
            <a:r>
              <a:rPr lang="en-US" sz="2000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Kyungbaek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Kim</a:t>
            </a:r>
            <a:r>
              <a:rPr lang="en-US" sz="2000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Van-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Quyet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Nguyen</a:t>
            </a:r>
            <a:r>
              <a:rPr lang="en-US" sz="2000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C4B281A-9DC0-419F-80A7-146F7AF511D0}"/>
              </a:ext>
            </a:extLst>
          </p:cNvPr>
          <p:cNvSpPr/>
          <p:nvPr/>
        </p:nvSpPr>
        <p:spPr>
          <a:xfrm>
            <a:off x="2154193" y="3707152"/>
            <a:ext cx="8119454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– Hung Yen University of Technology and Education,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Hungyen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Vietnam</a:t>
            </a:r>
          </a:p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 –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Hanoi University of Science and Technology, Hanoi, Vietnam</a:t>
            </a:r>
          </a:p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–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Chonnam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National University,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Gwangju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South Korea</a:t>
            </a:r>
          </a:p>
        </p:txBody>
      </p:sp>
    </p:spTree>
    <p:extLst>
      <p:ext uri="{BB962C8B-B14F-4D97-AF65-F5344CB8AC3E}">
        <p14:creationId xmlns:p14="http://schemas.microsoft.com/office/powerpoint/2010/main" val="3205710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C54938A-EB17-4B86-AD00-42DAEE16A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75830" y="1176700"/>
            <a:ext cx="3868340" cy="5018889"/>
          </a:xfrm>
        </p:spPr>
        <p:txBody>
          <a:bodyPr>
            <a:noAutofit/>
          </a:bodyPr>
          <a:lstStyle/>
          <a:p>
            <a:pPr marL="0" indent="0">
              <a:spcBef>
                <a:spcPts val="1200"/>
              </a:spcBef>
              <a:spcAft>
                <a:spcPts val="1200"/>
              </a:spcAft>
              <a:buNone/>
              <a:tabLst>
                <a:tab pos="231775" algn="l"/>
              </a:tabLst>
            </a:pPr>
            <a:r>
              <a:rPr lang="en-US" sz="2400" dirty="0"/>
              <a:t>Including 4 </a:t>
            </a:r>
            <a:r>
              <a:rPr lang="en-US" sz="2400" dirty="0" smtClean="0"/>
              <a:t>components: </a:t>
            </a:r>
            <a:endParaRPr lang="en-US" sz="2400" dirty="0"/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400" dirty="0"/>
              <a:t>Data Collector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400" dirty="0"/>
              <a:t>Intelligent Video Data Processor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400" dirty="0"/>
              <a:t>Data </a:t>
            </a:r>
            <a:r>
              <a:rPr lang="en-US" sz="2400" dirty="0" smtClean="0"/>
              <a:t>Storage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400" dirty="0" smtClean="0"/>
              <a:t>Data </a:t>
            </a:r>
            <a:r>
              <a:rPr lang="en-US" sz="2400" dirty="0"/>
              <a:t>Query </a:t>
            </a:r>
            <a:r>
              <a:rPr lang="en-US" sz="2400" dirty="0" smtClean="0"/>
              <a:t>Module</a:t>
            </a:r>
            <a:endParaRPr lang="en-US" sz="24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7D93B8-3562-420A-BE81-869D1F46B9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Design </a:t>
            </a:r>
            <a:r>
              <a:rPr lang="en-US" dirty="0" smtClean="0"/>
              <a:t>of the platform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AE3DC5B-3E06-4485-827A-61A886C522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7597C1E-6A50-4E2C-B43B-FC9C7096B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Architecture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5" y="1065220"/>
            <a:ext cx="4512415" cy="524185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10</a:t>
            </a:fld>
            <a:r>
              <a:rPr lang="en-US" dirty="0" smtClean="0">
                <a:solidFill>
                  <a:schemeClr val="bg1"/>
                </a:solidFill>
              </a:rPr>
              <a:t>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18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1C54938A-EB17-4B86-AD00-42DAEE16A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6143" y="1121040"/>
            <a:ext cx="3868340" cy="5018889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 smtClean="0"/>
              <a:t>Collect data </a:t>
            </a:r>
            <a:r>
              <a:rPr lang="en-US" sz="2000" dirty="0"/>
              <a:t>from </a:t>
            </a:r>
            <a:r>
              <a:rPr lang="en-US" sz="2000" dirty="0" smtClean="0"/>
              <a:t>cameras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 smtClean="0"/>
              <a:t>Each </a:t>
            </a:r>
            <a:r>
              <a:rPr lang="en-US" sz="2000" dirty="0"/>
              <a:t>camera has a producer to collect data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/>
              <a:t>A video recorded by a camera will be separated into frame 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/>
              <a:t>Transforms them into bytes then send to Kafka </a:t>
            </a:r>
            <a:r>
              <a:rPr lang="en-US" sz="2000" dirty="0" smtClean="0"/>
              <a:t>cluster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  <a:tabLst>
                <a:tab pos="231775" algn="l"/>
              </a:tabLst>
            </a:pPr>
            <a:endParaRPr lang="en-US" sz="1800" dirty="0" smtClean="0"/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endParaRPr lang="en-US" sz="1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7D93B8-3562-420A-BE81-869D1F46B9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Design of the platform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AE3DC5B-3E06-4485-827A-61A886C522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7597C1E-6A50-4E2C-B43B-FC9C7096B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</a:t>
            </a:r>
            <a:r>
              <a:rPr lang="en-US" dirty="0" smtClean="0"/>
              <a:t>Data Collector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186" y="1714500"/>
            <a:ext cx="5184814" cy="2614612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11</a:t>
            </a:fld>
            <a:r>
              <a:rPr lang="en-US" dirty="0" smtClean="0">
                <a:solidFill>
                  <a:schemeClr val="bg1"/>
                </a:solidFill>
              </a:rPr>
              <a:t>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51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9">
            <a:extLst>
              <a:ext uri="{FF2B5EF4-FFF2-40B4-BE49-F238E27FC236}">
                <a16:creationId xmlns:a16="http://schemas.microsoft.com/office/drawing/2014/main" id="{1C54938A-EB17-4B86-AD00-42DAEE16A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64332" y="1176700"/>
            <a:ext cx="3868340" cy="5018889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 smtClean="0"/>
              <a:t>Broadcast </a:t>
            </a:r>
            <a:r>
              <a:rPr lang="en-US" sz="2000" dirty="0"/>
              <a:t>model weight to </a:t>
            </a:r>
            <a:r>
              <a:rPr lang="en-US" sz="2000" dirty="0" smtClean="0"/>
              <a:t>workers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 smtClean="0"/>
              <a:t>Filters </a:t>
            </a:r>
            <a:r>
              <a:rPr lang="en-US" sz="2000" dirty="0"/>
              <a:t>frames consumed by using Spark </a:t>
            </a:r>
            <a:r>
              <a:rPr lang="en-US" sz="2000" dirty="0" smtClean="0"/>
              <a:t>SQL </a:t>
            </a:r>
            <a:endParaRPr lang="en-US" sz="2000" dirty="0"/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 smtClean="0"/>
              <a:t>Use YOLO model to detect object displayed in frame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 smtClean="0"/>
              <a:t>If </a:t>
            </a:r>
            <a:r>
              <a:rPr lang="en-US" sz="2000" dirty="0"/>
              <a:t>YOLO </a:t>
            </a:r>
            <a:r>
              <a:rPr lang="en-US" sz="2000" dirty="0" smtClean="0"/>
              <a:t>detected human, detach human’s frames, then use body portion detection model to detect body parts.</a:t>
            </a:r>
            <a:endParaRPr lang="en-US" sz="2000" dirty="0"/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 smtClean="0"/>
              <a:t>Then use a simple ML model (KNN) to classify the color of body parts</a:t>
            </a:r>
            <a:endParaRPr lang="en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of the platform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of Intelligent Video Data Processor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724" y="1696473"/>
            <a:ext cx="3930561" cy="3979345"/>
          </a:xfrm>
          <a:prstGeom prst="rect">
            <a:avLst/>
          </a:prstGeom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12</a:t>
            </a:fld>
            <a:r>
              <a:rPr lang="en-US" dirty="0" smtClean="0">
                <a:solidFill>
                  <a:schemeClr val="bg1"/>
                </a:solidFill>
              </a:rPr>
              <a:t>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7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06D170-6AF6-4396-8277-40764650A6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of the platform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EFE4E-C9DD-48A6-92EC-88097B5EF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9DB4C06-9CA4-4BE6-ABC0-E2E1B0BA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image using machine learning </a:t>
            </a:r>
            <a:r>
              <a:rPr lang="en-US" dirty="0" err="1" smtClean="0"/>
              <a:t>ẩn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743" y="1091580"/>
            <a:ext cx="7116523" cy="5189131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September 09, 2021 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13</a:t>
            </a:fld>
            <a:r>
              <a:rPr lang="en-US" dirty="0" smtClean="0">
                <a:solidFill>
                  <a:schemeClr val="bg1"/>
                </a:solidFill>
              </a:rPr>
              <a:t>/26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9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9">
            <a:extLst>
              <a:ext uri="{FF2B5EF4-FFF2-40B4-BE49-F238E27FC236}">
                <a16:creationId xmlns:a16="http://schemas.microsoft.com/office/drawing/2014/main" id="{1C54938A-EB17-4B86-AD00-42DAEE16A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94999" y="1069852"/>
            <a:ext cx="3868340" cy="5018889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Ø"/>
              <a:tabLst>
                <a:tab pos="231775" algn="l"/>
              </a:tabLst>
            </a:pPr>
            <a:r>
              <a:rPr lang="en-US" sz="2000" dirty="0" err="1"/>
              <a:t>Hbase</a:t>
            </a:r>
            <a:r>
              <a:rPr lang="en-US" sz="2000" dirty="0"/>
              <a:t> &amp; HDFS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/>
              <a:t>Fast when writing data, suitable with streaming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/>
              <a:t>Distributed – No data losing</a:t>
            </a:r>
          </a:p>
          <a:p>
            <a:pPr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Ø"/>
              <a:tabLst>
                <a:tab pos="231775" algn="l"/>
              </a:tabLst>
            </a:pPr>
            <a:r>
              <a:rPr lang="en-US" sz="2000" dirty="0"/>
              <a:t>SQL </a:t>
            </a:r>
            <a:r>
              <a:rPr lang="en-US" sz="2000" dirty="0" smtClean="0"/>
              <a:t>server 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 smtClean="0"/>
              <a:t>Save and organize data relationally. 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 smtClean="0"/>
              <a:t>Easy </a:t>
            </a:r>
            <a:r>
              <a:rPr lang="en-US" sz="2000" dirty="0"/>
              <a:t>to query by using SQL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000" dirty="0"/>
              <a:t>Just save some data that contains objects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of the platform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of Data Storage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0660" y="1069852"/>
            <a:ext cx="4660382" cy="23907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5" y="3570352"/>
            <a:ext cx="4380613" cy="2776113"/>
          </a:xfrm>
          <a:prstGeom prst="rect">
            <a:avLst/>
          </a:prstGeom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14</a:t>
            </a:fld>
            <a:r>
              <a:rPr lang="en-US" dirty="0" smtClean="0">
                <a:solidFill>
                  <a:schemeClr val="bg1"/>
                </a:solidFill>
              </a:rPr>
              <a:t>3/22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124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C54938A-EB17-4B86-AD00-42DAEE16A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94999" y="1121040"/>
            <a:ext cx="2813120" cy="5018889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1800" dirty="0"/>
              <a:t>Simple, light weight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1800" dirty="0"/>
              <a:t>Easy to integrate with the </a:t>
            </a:r>
            <a:r>
              <a:rPr lang="en-US" sz="1800" dirty="0" smtClean="0"/>
              <a:t>system</a:t>
            </a:r>
            <a:endParaRPr lang="en-US" sz="1800" dirty="0"/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1800" dirty="0" smtClean="0"/>
              <a:t>Fast to develop</a:t>
            </a:r>
            <a:endParaRPr lang="en-US" sz="1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of the platform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of Data Query Module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5343" y="1121040"/>
            <a:ext cx="5556114" cy="2611269"/>
          </a:xfrm>
          <a:prstGeom prst="rect">
            <a:avLst/>
          </a:prstGeom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15</a:t>
            </a:fld>
            <a:r>
              <a:rPr lang="en-US" dirty="0" smtClean="0">
                <a:solidFill>
                  <a:schemeClr val="bg1"/>
                </a:solidFill>
              </a:rPr>
              <a:t>4/22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835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11E0958-CF81-4EDE-ACCE-0FE01E2D31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53840" y="1660641"/>
            <a:ext cx="8083236" cy="452902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Introduction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Design of the platform for real-time video surveillance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b="1" dirty="0" smtClean="0"/>
              <a:t>Experiments </a:t>
            </a:r>
            <a:r>
              <a:rPr lang="en-US" sz="2400" b="1" dirty="0"/>
              <a:t>and Results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Conclusion and Future Work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7D93B8-3562-420A-BE81-869D1F46B9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AE3DC5B-3E06-4485-827A-61A886C522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16</a:t>
            </a:fld>
            <a:r>
              <a:rPr lang="en-US" dirty="0" smtClean="0">
                <a:solidFill>
                  <a:schemeClr val="bg1"/>
                </a:solidFill>
              </a:rPr>
              <a:t>5/22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034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Experiments and Results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 </a:t>
            </a:r>
            <a:r>
              <a:rPr lang="en-US" dirty="0"/>
              <a:t>S</a:t>
            </a:r>
            <a:r>
              <a:rPr lang="en-US" dirty="0" smtClean="0"/>
              <a:t>ettings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460" y="1219200"/>
            <a:ext cx="9053080" cy="4857750"/>
          </a:xfrm>
          <a:prstGeom prst="rect">
            <a:avLst/>
          </a:prstGeom>
        </p:spPr>
      </p:pic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17</a:t>
            </a:fld>
            <a:r>
              <a:rPr lang="en-US" dirty="0" smtClean="0">
                <a:solidFill>
                  <a:schemeClr val="bg1"/>
                </a:solidFill>
              </a:rPr>
              <a:t>6/22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42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Experiments and Results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and Model </a:t>
            </a:r>
            <a:r>
              <a:rPr lang="en-US" dirty="0" err="1" smtClean="0"/>
              <a:t>Trainning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868352" y="732608"/>
            <a:ext cx="39371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Body portion detection model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86" y="1579091"/>
            <a:ext cx="2422354" cy="24223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094" y="1404426"/>
            <a:ext cx="850401" cy="2676525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3397456" y="2320158"/>
            <a:ext cx="873022" cy="6788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286125" y="1826352"/>
            <a:ext cx="907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YOLOv3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828" y="1396986"/>
            <a:ext cx="850401" cy="267652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709269" y="1826352"/>
            <a:ext cx="822960" cy="9088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681827" y="2790268"/>
            <a:ext cx="850402" cy="9562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7532229" y="2112279"/>
            <a:ext cx="1018042" cy="117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8550271" y="1797696"/>
            <a:ext cx="914400" cy="65275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Upper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550271" y="2942032"/>
            <a:ext cx="914400" cy="65275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Upper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/>
          <p:cNvCxnSpPr>
            <a:endCxn id="21" idx="1"/>
          </p:cNvCxnSpPr>
          <p:nvPr/>
        </p:nvCxnSpPr>
        <p:spPr>
          <a:xfrm>
            <a:off x="7654921" y="3268411"/>
            <a:ext cx="8953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561567" y="4317781"/>
            <a:ext cx="144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Collect image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651742" y="4265521"/>
            <a:ext cx="130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Label image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7021006" y="5281535"/>
            <a:ext cx="30585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Evaluate </a:t>
            </a:r>
            <a:r>
              <a:rPr lang="en-US" dirty="0"/>
              <a:t>AP(average precision</a:t>
            </a:r>
            <a:r>
              <a:rPr lang="en-US" dirty="0" smtClean="0"/>
              <a:t>)</a:t>
            </a:r>
          </a:p>
          <a:p>
            <a:r>
              <a:rPr lang="en-US" dirty="0" smtClean="0"/>
              <a:t>Upper: 0.48437712</a:t>
            </a:r>
          </a:p>
          <a:p>
            <a:r>
              <a:rPr lang="en-US" dirty="0" smtClean="0"/>
              <a:t>Lower: </a:t>
            </a:r>
            <a:r>
              <a:rPr lang="en-US" dirty="0"/>
              <a:t>0.48437712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18</a:t>
            </a:fld>
            <a:r>
              <a:rPr lang="en-US" dirty="0" smtClean="0">
                <a:solidFill>
                  <a:schemeClr val="bg1"/>
                </a:solidFill>
              </a:rPr>
              <a:t>7/22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306006" y="5207041"/>
            <a:ext cx="19782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 size: 10,000</a:t>
            </a:r>
          </a:p>
          <a:p>
            <a:r>
              <a:rPr lang="en-US" dirty="0" smtClean="0"/>
              <a:t>Test size: 5,000 </a:t>
            </a:r>
          </a:p>
          <a:p>
            <a:r>
              <a:rPr lang="en-US" dirty="0" smtClean="0"/>
              <a:t>Validate size: 5,000</a:t>
            </a:r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00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F22AFC-FA5F-4CEE-ACEA-47F7C67D1A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Experiments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05E5A-6E91-4260-99C0-7266BCD44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78271" y="856232"/>
            <a:ext cx="8242310" cy="5299978"/>
          </a:xfrm>
        </p:spPr>
        <p:txBody>
          <a:bodyPr>
            <a:normAutofit/>
          </a:bodyPr>
          <a:lstStyle/>
          <a:p>
            <a:r>
              <a:rPr lang="en-US" sz="2400" dirty="0"/>
              <a:t>Experiment 1: Finding a man with description and specified location </a:t>
            </a:r>
            <a:r>
              <a:rPr lang="en-US" sz="2400" dirty="0" smtClean="0"/>
              <a:t>(yard</a:t>
            </a:r>
            <a:r>
              <a:rPr lang="en-US" sz="2400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EAEE01-D1FC-4432-BFC4-1FAE4B6E3B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4C1070A-7BE3-4FDF-9B3E-28A1C4FF3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</a:t>
            </a:r>
            <a:r>
              <a:rPr lang="en-US" dirty="0" smtClean="0"/>
              <a:t>Results them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quả</a:t>
            </a:r>
            <a:r>
              <a:rPr lang="en-US" dirty="0" smtClean="0"/>
              <a:t> </a:t>
            </a:r>
            <a:r>
              <a:rPr lang="en-US" dirty="0" err="1" smtClean="0"/>
              <a:t>đánh</a:t>
            </a:r>
            <a:r>
              <a:rPr lang="en-US" dirty="0" smtClean="0"/>
              <a:t> </a:t>
            </a:r>
            <a:r>
              <a:rPr lang="en-US" dirty="0" err="1" smtClean="0"/>
              <a:t>giá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19</a:t>
            </a:fld>
            <a:r>
              <a:rPr lang="en-US" dirty="0" smtClean="0">
                <a:solidFill>
                  <a:schemeClr val="bg1"/>
                </a:solidFill>
              </a:rPr>
              <a:t>8/22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9497" y="2009608"/>
            <a:ext cx="7453006" cy="384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15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06D170-6AF6-4396-8277-40764650A6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E0958-CF81-4EDE-ACCE-0FE01E2D31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53840" y="1660641"/>
            <a:ext cx="8083236" cy="452902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b="1" dirty="0"/>
              <a:t>Introduction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Design of the </a:t>
            </a:r>
            <a:r>
              <a:rPr lang="en-US" sz="2400" dirty="0" smtClean="0"/>
              <a:t>platform for real-time video surveillance</a:t>
            </a:r>
            <a:endParaRPr lang="en-US" sz="2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 smtClean="0"/>
              <a:t>Experiments </a:t>
            </a:r>
            <a:r>
              <a:rPr lang="en-US" sz="2400" dirty="0"/>
              <a:t>and Results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Conclusion and Future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EFE4E-C9DD-48A6-92EC-88097B5EF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9DB4C06-9CA4-4BE6-ABC0-E2E1B0BA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2/22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2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F22AFC-FA5F-4CEE-ACEA-47F7C67D1A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Experiments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05E5A-6E91-4260-99C0-7266BCD44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53841" y="889686"/>
            <a:ext cx="8242310" cy="5299978"/>
          </a:xfrm>
        </p:spPr>
        <p:txBody>
          <a:bodyPr>
            <a:normAutofit/>
          </a:bodyPr>
          <a:lstStyle/>
          <a:p>
            <a:r>
              <a:rPr lang="en-US" sz="2400" dirty="0"/>
              <a:t>Experiment </a:t>
            </a:r>
            <a:r>
              <a:rPr lang="en-US" sz="2400" dirty="0" smtClean="0"/>
              <a:t>2: Using raw query mode </a:t>
            </a: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EAEE01-D1FC-4432-BFC4-1FAE4B6E3B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4C1070A-7BE3-4FDF-9B3E-28A1C4FF3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66396" y="32641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150786" y="2934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20</a:t>
            </a:fld>
            <a:r>
              <a:rPr lang="en-US" dirty="0" smtClean="0">
                <a:solidFill>
                  <a:schemeClr val="bg1"/>
                </a:solidFill>
              </a:rPr>
              <a:t>9/22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841" y="2076308"/>
            <a:ext cx="6690940" cy="327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78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06D170-6AF6-4396-8277-40764650A6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EFE4E-C9DD-48A6-92EC-88097B5EF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9DB4C06-9CA4-4BE6-ABC0-E2E1B0BA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11E0958-CF81-4EDE-ACCE-0FE01E2D31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53840" y="1660641"/>
            <a:ext cx="8083236" cy="452902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Introduction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Design of the platform for real-time video surveillance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 smtClean="0"/>
              <a:t>Experiments </a:t>
            </a:r>
            <a:r>
              <a:rPr lang="en-US" sz="2400" dirty="0"/>
              <a:t>and Results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b="1" dirty="0"/>
              <a:t>Conclusion and Future Work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20/22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3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60494-60E2-4ABF-A1B5-CCAAFF52E8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A5BAD-AA95-4872-B803-F6BB1F8481D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Conclusion</a:t>
            </a:r>
          </a:p>
          <a:p>
            <a:pPr lvl="1"/>
            <a:r>
              <a:rPr lang="en-US" sz="2000" dirty="0"/>
              <a:t>We designed the distributed video surveillance platform</a:t>
            </a:r>
          </a:p>
          <a:p>
            <a:pPr lvl="1"/>
            <a:r>
              <a:rPr lang="en-US" sz="2000" dirty="0"/>
              <a:t>We implemented a physical smart indicator</a:t>
            </a:r>
          </a:p>
          <a:p>
            <a:pPr lvl="1"/>
            <a:r>
              <a:rPr lang="en-US" sz="2000" dirty="0"/>
              <a:t>We trained the model that can extract </a:t>
            </a:r>
            <a:r>
              <a:rPr lang="en-US" sz="2000"/>
              <a:t>object </a:t>
            </a:r>
            <a:r>
              <a:rPr lang="en-US" sz="2000" smtClean="0"/>
              <a:t>properties</a:t>
            </a:r>
            <a:endParaRPr lang="en-US" sz="2000" dirty="0"/>
          </a:p>
          <a:p>
            <a:pPr>
              <a:spcBef>
                <a:spcPts val="1800"/>
              </a:spcBef>
            </a:pPr>
            <a:r>
              <a:rPr lang="en-US" sz="2000" dirty="0" smtClean="0"/>
              <a:t>Future </a:t>
            </a:r>
            <a:r>
              <a:rPr lang="en-US" sz="2000" dirty="0"/>
              <a:t>work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en-US" sz="2000" dirty="0"/>
              <a:t>Integrate with distributed search engine</a:t>
            </a:r>
          </a:p>
          <a:p>
            <a:pPr lvl="1">
              <a:lnSpc>
                <a:spcPct val="110000"/>
              </a:lnSpc>
              <a:spcAft>
                <a:spcPts val="1200"/>
              </a:spcAft>
            </a:pPr>
            <a:r>
              <a:rPr lang="en-US" sz="2000" dirty="0"/>
              <a:t>Improve accuracy of machine learning model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1950E-28B0-4C26-BA3A-6B5D41EE47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32C91F1-C97A-4C4C-93E3-2CACC835B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Conclusion and Future Work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2</a:t>
            </a:r>
            <a:fld id="{7CA70475-4029-4739-AEDF-17DB4CB9266D}" type="slidenum">
              <a:rPr lang="en-US" smtClean="0">
                <a:solidFill>
                  <a:schemeClr val="bg1"/>
                </a:solidFill>
              </a:rPr>
              <a:pPr/>
              <a:t>22</a:t>
            </a:fld>
            <a:r>
              <a:rPr lang="en-US" dirty="0" smtClean="0">
                <a:solidFill>
                  <a:schemeClr val="bg1"/>
                </a:solidFill>
              </a:rPr>
              <a:t>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389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C411748-E20F-404E-840F-B872D8C24F9D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111D74C-ED9E-4069-81F6-453C7DBAE9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449B31D-15EA-4876-BA62-F555C1C2522D}"/>
              </a:ext>
            </a:extLst>
          </p:cNvPr>
          <p:cNvSpPr/>
          <p:nvPr/>
        </p:nvSpPr>
        <p:spPr>
          <a:xfrm>
            <a:off x="3038475" y="2195524"/>
            <a:ext cx="5897592" cy="1824026"/>
          </a:xfrm>
          <a:prstGeom prst="roundRect">
            <a:avLst/>
          </a:prstGeom>
          <a:solidFill>
            <a:srgbClr val="003399"/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Thanks for your attention!</a:t>
            </a:r>
          </a:p>
          <a:p>
            <a:pPr algn="ctr"/>
            <a:r>
              <a:rPr lang="en-US" sz="5400" b="1" dirty="0"/>
              <a:t>Q</a:t>
            </a:r>
            <a:r>
              <a:rPr lang="en-US" sz="3200" b="1" dirty="0"/>
              <a:t>&amp;</a:t>
            </a:r>
            <a:r>
              <a:rPr lang="en-US" sz="5400" b="1" dirty="0"/>
              <a:t>A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22/22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18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2B4454-29DB-439F-9C44-860ED09A83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100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FA7445-4A5E-409A-9D1A-197150221D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EFBA0F3-80F7-410C-B01A-DF63725BE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75" y="1063497"/>
            <a:ext cx="10267950" cy="51339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174" y="3867912"/>
            <a:ext cx="681009" cy="4154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975" y="2620040"/>
            <a:ext cx="1518458" cy="33009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298" y="3238501"/>
            <a:ext cx="1963853" cy="26642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6504">
            <a:off x="10580183" y="1007984"/>
            <a:ext cx="704722" cy="967922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3/22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594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ntroduction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Question</a:t>
            </a:r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515" y="1737946"/>
            <a:ext cx="602768" cy="82789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393" y="2530874"/>
            <a:ext cx="678508" cy="93192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507" y="3443878"/>
            <a:ext cx="617045" cy="8474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482162" y="2565180"/>
            <a:ext cx="1962150" cy="1757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System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2662260" y="2108648"/>
            <a:ext cx="1333500" cy="4565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436249" y="2996834"/>
            <a:ext cx="1530936" cy="54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2509213" y="3720067"/>
            <a:ext cx="1486547" cy="261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29050" y="4340836"/>
            <a:ext cx="2014398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Upper: black, white</a:t>
            </a:r>
          </a:p>
          <a:p>
            <a:r>
              <a:rPr lang="en-US" dirty="0" smtClean="0"/>
              <a:t>Lower: blue</a:t>
            </a:r>
          </a:p>
          <a:p>
            <a:r>
              <a:rPr lang="en-US" dirty="0" smtClean="0"/>
              <a:t>Time: 6 PM - 7PM</a:t>
            </a:r>
          </a:p>
          <a:p>
            <a:r>
              <a:rPr lang="en-US" dirty="0" smtClean="0"/>
              <a:t>Objects: projector</a:t>
            </a:r>
          </a:p>
        </p:txBody>
      </p:sp>
      <p:sp>
        <p:nvSpPr>
          <p:cNvPr id="48" name="Down Arrow 47"/>
          <p:cNvSpPr/>
          <p:nvPr/>
        </p:nvSpPr>
        <p:spPr>
          <a:xfrm rot="16200000">
            <a:off x="6792444" y="2990530"/>
            <a:ext cx="952500" cy="9066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9518466" y="4990274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Time: 6:15 PM</a:t>
            </a:r>
          </a:p>
        </p:txBody>
      </p:sp>
      <p:sp>
        <p:nvSpPr>
          <p:cNvPr id="51" name="Rectangle 50"/>
          <p:cNvSpPr/>
          <p:nvPr/>
        </p:nvSpPr>
        <p:spPr>
          <a:xfrm>
            <a:off x="8153400" y="2461117"/>
            <a:ext cx="2730133" cy="20749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8320690" y="2688901"/>
            <a:ext cx="2718785" cy="193135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8497171" y="2828240"/>
            <a:ext cx="2849723" cy="19694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1357" y="3024255"/>
            <a:ext cx="3066895" cy="19128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922032" y="5669380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02843" y="575649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34297" y="889732"/>
            <a:ext cx="81928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Can we develop a system that supports to </a:t>
            </a:r>
            <a:r>
              <a:rPr lang="en-US" sz="2400" dirty="0"/>
              <a:t>find out </a:t>
            </a:r>
            <a:endParaRPr lang="en-US" sz="2400" dirty="0" smtClean="0"/>
          </a:p>
          <a:p>
            <a:pPr algn="ctr"/>
            <a:r>
              <a:rPr lang="en-US" sz="2400" dirty="0" smtClean="0"/>
              <a:t>the </a:t>
            </a:r>
            <a:r>
              <a:rPr lang="en-US" sz="2400" dirty="0"/>
              <a:t>video </a:t>
            </a:r>
            <a:r>
              <a:rPr lang="en-US" sz="2400" dirty="0" smtClean="0"/>
              <a:t>segment containing the object with given description?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3618087" y="4135635"/>
            <a:ext cx="657225" cy="8053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4/22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551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4AA5BDF-0AC1-4FB9-B092-755F7B60C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99097-4D99-4F91-9BC0-1A3BA8314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53840" y="1170781"/>
            <a:ext cx="7978132" cy="501888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Machine learning and deep learning model</a:t>
            </a:r>
          </a:p>
          <a:p>
            <a:pPr lvl="1"/>
            <a:r>
              <a:rPr lang="en-US" sz="2400" dirty="0" smtClean="0"/>
              <a:t>Train a model which has ability to extract properties from objects</a:t>
            </a:r>
            <a:endParaRPr lang="en-US" sz="2400" dirty="0"/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2400" dirty="0"/>
              <a:t>Large-scale computation </a:t>
            </a:r>
          </a:p>
          <a:p>
            <a:pPr lvl="1"/>
            <a:r>
              <a:rPr lang="en-US" sz="2400" dirty="0"/>
              <a:t>Large amount of data generated by </a:t>
            </a:r>
            <a:r>
              <a:rPr lang="en-US" sz="2400" dirty="0" smtClean="0"/>
              <a:t>cameras</a:t>
            </a:r>
          </a:p>
          <a:p>
            <a:pPr lvl="1"/>
            <a:r>
              <a:rPr lang="en-US" sz="2400" dirty="0" smtClean="0"/>
              <a:t>Unstructured  - hard to control</a:t>
            </a:r>
          </a:p>
          <a:p>
            <a:pPr lvl="1"/>
            <a:r>
              <a:rPr lang="en-US" sz="2400" dirty="0" smtClean="0"/>
              <a:t>Real-time processing</a:t>
            </a: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2FEF78-74FD-41A8-B22F-905E82C00E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6B5AD4D-B430-4404-819A-56DA64043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Challenges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5/22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059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51E3CE-D5BD-4954-9BB9-752AC68ED7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8035A-5C62-423E-9670-344CDBDDD7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GB" sz="2000" b="1" dirty="0" err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Bunrong</a:t>
            </a:r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GB" sz="2000" b="1" dirty="0" err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Leang</a:t>
            </a:r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et </a:t>
            </a:r>
            <a:r>
              <a:rPr lang="en-GB" sz="2000" b="1" dirty="0" smtClean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al</a:t>
            </a:r>
            <a:r>
              <a:rPr lang="en-US" altLang="en-GB" sz="2000" b="1" dirty="0" smtClean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altLang="en-GB" sz="20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[</a:t>
            </a:r>
            <a:r>
              <a:rPr lang="en-US" altLang="en-GB" sz="2000" b="1" dirty="0" smtClean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Sensors’ </a:t>
            </a:r>
            <a:r>
              <a:rPr lang="en-US" altLang="en-GB" sz="20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2019]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 : 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Improvement of Kafka streaming using partition and multi-threading in big data environment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Build a  Hadoop ecosystem to support several features in the manufacturing industry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Distributed processing</a:t>
            </a:r>
            <a:endParaRPr lang="en-GB" sz="2000" b="1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 fontAlgn="auto">
              <a:spcBef>
                <a:spcPts val="200"/>
              </a:spcBef>
              <a:spcAft>
                <a:spcPts val="200"/>
              </a:spcAft>
              <a:buFont typeface="Wingdings" panose="05000000000000000000" charset="0"/>
              <a:buNone/>
            </a:pPr>
            <a:endParaRPr lang="en-GB" sz="20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Ayae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Ichinose et al [IEEE, 2017</a:t>
            </a:r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]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</a:t>
            </a:r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 study of a video analysis framework using Kafka and spark streaming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Propose a Streaming Video Engine  for uploading and processing videos in a distributed manner.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Real-time video analysis on Spark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Raise analyzing and processing data speed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EBC5E-97CA-43FE-84F1-DF62C0172C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8A4263-5CF5-4D0F-A022-8BC9388D6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</a:t>
            </a:r>
            <a:r>
              <a:rPr lang="en-US" dirty="0" smtClean="0"/>
              <a:t>Work </a:t>
            </a:r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6/22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82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51E3CE-D5BD-4954-9BB9-752AC68ED7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EBC5E-97CA-43FE-84F1-DF62C0172C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8A4263-5CF5-4D0F-A022-8BC9388D6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10" name="Text Box 4"/>
          <p:cNvSpPr txBox="1"/>
          <p:nvPr/>
        </p:nvSpPr>
        <p:spPr>
          <a:xfrm>
            <a:off x="1003927" y="896402"/>
            <a:ext cx="10362565" cy="5745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Fu et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al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[IEEE, 2016]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:</a:t>
            </a:r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Spark--a big data processing platform for machine learning</a:t>
            </a:r>
          </a:p>
          <a:p>
            <a:pPr marL="742950" lvl="1" indent="-285750" algn="l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Introduce BigDL -  distributed deep learning framework using Spark</a:t>
            </a:r>
          </a:p>
          <a:p>
            <a:pPr marL="742950" lvl="1" indent="-285750" algn="l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Support object detection and image feature extraction</a:t>
            </a:r>
          </a:p>
          <a:p>
            <a:pPr marL="742950" lvl="1" indent="-285750" algn="l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Support immensely efficient and scalable distributed training</a:t>
            </a:r>
          </a:p>
          <a:p>
            <a:pPr lvl="1" algn="l" fontAlgn="auto">
              <a:spcBef>
                <a:spcPts val="200"/>
              </a:spcBef>
              <a:spcAft>
                <a:spcPts val="200"/>
              </a:spcAft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Lei Huang et al [IEEE, 2017] :</a:t>
            </a:r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Enabling versatile analysis of large scale traffic video data with deep learning and HiveQL</a:t>
            </a:r>
          </a:p>
          <a:p>
            <a:pPr marL="742950" lvl="1" indent="-285750" algn="l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Introduce a method based on convolutional neural networks for recognizing objects in traffic video data. </a:t>
            </a:r>
          </a:p>
          <a:p>
            <a:pPr marL="742950" lvl="1" indent="-285750" algn="l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Support processing and storing video data </a:t>
            </a:r>
          </a:p>
          <a:p>
            <a:pPr lvl="1" algn="l" fontAlgn="auto">
              <a:spcBef>
                <a:spcPts val="200"/>
              </a:spcBef>
              <a:spcAft>
                <a:spcPts val="200"/>
              </a:spcAft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Melenli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et al [ICAIAME, 2020] :</a:t>
            </a:r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Real-time maintaining of social distance in covid-19 environment using image processing and big data</a:t>
            </a:r>
          </a:p>
          <a:p>
            <a:pPr marL="742950" lvl="1" indent="-285750" algn="l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Introduce a distributed image processing framework in real-time using Apache Kafka and Spark </a:t>
            </a:r>
          </a:p>
          <a:p>
            <a:pPr marL="742950" lvl="1" indent="-285750" algn="l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Support performing human detection and measured the distance between people</a:t>
            </a:r>
          </a:p>
          <a:p>
            <a:pPr marL="742950" lvl="1" indent="-285750" algn="l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Implement a web interface for user</a:t>
            </a:r>
          </a:p>
          <a:p>
            <a:pPr lvl="1" algn="l" fontAlgn="auto">
              <a:spcBef>
                <a:spcPts val="200"/>
              </a:spcBef>
              <a:spcAft>
                <a:spcPts val="200"/>
              </a:spcAft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7/22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90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C54938A-EB17-4B86-AD00-42DAEE16A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170779"/>
            <a:ext cx="9780586" cy="5018889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400" dirty="0" smtClean="0"/>
              <a:t>How to collect and store massive data from multiple cameras?</a:t>
            </a:r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400" dirty="0" smtClean="0"/>
              <a:t>How to build  a deep </a:t>
            </a:r>
            <a:r>
              <a:rPr lang="en-US" sz="2400" dirty="0"/>
              <a:t>learning </a:t>
            </a:r>
            <a:r>
              <a:rPr lang="en-US" sz="2400" dirty="0" smtClean="0"/>
              <a:t>model that </a:t>
            </a:r>
            <a:r>
              <a:rPr lang="en-US" sz="2400" dirty="0"/>
              <a:t>can detect objects displayed in cameras and  extract properties from </a:t>
            </a:r>
            <a:r>
              <a:rPr lang="en-US" sz="2400" dirty="0" smtClean="0"/>
              <a:t>objects?</a:t>
            </a:r>
            <a:endParaRPr lang="en-US" sz="2400" dirty="0"/>
          </a:p>
          <a:p>
            <a:pPr>
              <a:spcBef>
                <a:spcPts val="1200"/>
              </a:spcBef>
              <a:spcAft>
                <a:spcPts val="1200"/>
              </a:spcAft>
              <a:tabLst>
                <a:tab pos="231775" algn="l"/>
              </a:tabLst>
            </a:pPr>
            <a:r>
              <a:rPr lang="en-US" sz="2400" dirty="0" smtClean="0"/>
              <a:t>Can we modeled </a:t>
            </a:r>
            <a:r>
              <a:rPr lang="en-US" sz="2400" dirty="0"/>
              <a:t>streaming </a:t>
            </a:r>
            <a:r>
              <a:rPr lang="en-US" sz="2400" dirty="0" smtClean="0"/>
              <a:t>data generated from multiple cameras to support video querying with given conditions?</a:t>
            </a:r>
            <a:endParaRPr lang="en-US" sz="24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51E3CE-D5BD-4954-9BB9-752AC68ED7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57ED572-2F84-4345-9E79-0F9C4BBAF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8A4263-5CF5-4D0F-A022-8BC9388D6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8/22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99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06D170-6AF6-4396-8277-40764650A6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E0958-CF81-4EDE-ACCE-0FE01E2D31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53840" y="1660641"/>
            <a:ext cx="8083236" cy="452902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Introduction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b="1" dirty="0"/>
              <a:t>Design of the platform for real-time video surveillance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 smtClean="0"/>
              <a:t>Experiments </a:t>
            </a:r>
            <a:r>
              <a:rPr lang="en-US" sz="2400" dirty="0"/>
              <a:t>and Results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400" dirty="0"/>
              <a:t>Conclusion and Future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EFE4E-C9DD-48A6-92EC-88097B5EF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9DB4C06-9CA4-4BE6-ABC0-E2E1B0BA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559740CD-B225-42B6-8F87-4767868E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4038600" cy="365125"/>
          </a:xfrm>
          <a:solidFill>
            <a:srgbClr val="002060"/>
          </a:solidFill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1"/>
                </a:solidFill>
              </a:rPr>
              <a:t>Quang-Thinh</a:t>
            </a:r>
            <a:r>
              <a:rPr lang="en-US" dirty="0" smtClean="0">
                <a:solidFill>
                  <a:schemeClr val="bg1"/>
                </a:solidFill>
              </a:rPr>
              <a:t> Dam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BFCD752-998D-4FE1-8C79-24F80F6D1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3"/>
            <a:ext cx="4114800" cy="365125"/>
          </a:xfrm>
          <a:solidFill>
            <a:srgbClr val="0070C0"/>
          </a:solidFill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RICE 2022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7B6D7B3D-7073-4345-91AD-4CF17D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3400" y="6492873"/>
            <a:ext cx="4038600" cy="365127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November 12, 2022 </a:t>
            </a:r>
            <a:r>
              <a:rPr lang="en-US" dirty="0">
                <a:solidFill>
                  <a:schemeClr val="bg1"/>
                </a:solidFill>
              </a:rPr>
              <a:t>			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9/22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352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29652</TotalTime>
  <Words>1083</Words>
  <Application>Microsoft Office PowerPoint</Application>
  <PresentationFormat>Widescreen</PresentationFormat>
  <Paragraphs>242</Paragraphs>
  <Slides>23</Slides>
  <Notes>14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PowerPoint Presentation</vt:lpstr>
      <vt:lpstr>Content</vt:lpstr>
      <vt:lpstr>Problem</vt:lpstr>
      <vt:lpstr>Real Question</vt:lpstr>
      <vt:lpstr>Key Challenges</vt:lpstr>
      <vt:lpstr>Related Work </vt:lpstr>
      <vt:lpstr>Related Work</vt:lpstr>
      <vt:lpstr>Problem Statement</vt:lpstr>
      <vt:lpstr>Content</vt:lpstr>
      <vt:lpstr>System Architecture</vt:lpstr>
      <vt:lpstr>Design of Data Collector</vt:lpstr>
      <vt:lpstr>Design of Intelligent Video Data Processor</vt:lpstr>
      <vt:lpstr>Processing image using machine learning ẩn</vt:lpstr>
      <vt:lpstr>Design of Data Storage</vt:lpstr>
      <vt:lpstr>Design of Data Query Module</vt:lpstr>
      <vt:lpstr>Content</vt:lpstr>
      <vt:lpstr>Environment Settings</vt:lpstr>
      <vt:lpstr>Dataset and Model Trainning</vt:lpstr>
      <vt:lpstr>Experimental Results them kết quả đánh giá</vt:lpstr>
      <vt:lpstr>Experimental Results</vt:lpstr>
      <vt:lpstr>Content</vt:lpstr>
      <vt:lpstr>Conclusion and 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PhD Dissertation - Van-Quyet Nguyen - 2019</dc:title>
  <dc:creator>Quyet Nguyen</dc:creator>
  <cp:lastModifiedBy>Đàm Thịnh</cp:lastModifiedBy>
  <cp:revision>1508</cp:revision>
  <cp:lastPrinted>2019-05-23T13:04:15Z</cp:lastPrinted>
  <dcterms:created xsi:type="dcterms:W3CDTF">2019-03-28T16:26:48Z</dcterms:created>
  <dcterms:modified xsi:type="dcterms:W3CDTF">2022-11-29T15:05:12Z</dcterms:modified>
</cp:coreProperties>
</file>

<file path=docProps/thumbnail.jpeg>
</file>